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2"/>
  </p:notesMasterIdLst>
  <p:sldIdLst>
    <p:sldId id="256" r:id="rId2"/>
    <p:sldId id="344" r:id="rId3"/>
    <p:sldId id="345" r:id="rId4"/>
    <p:sldId id="355" r:id="rId5"/>
    <p:sldId id="381" r:id="rId6"/>
    <p:sldId id="384" r:id="rId7"/>
    <p:sldId id="368" r:id="rId8"/>
    <p:sldId id="372" r:id="rId9"/>
    <p:sldId id="358" r:id="rId10"/>
    <p:sldId id="382" r:id="rId11"/>
    <p:sldId id="356" r:id="rId12"/>
    <p:sldId id="366" r:id="rId13"/>
    <p:sldId id="378" r:id="rId14"/>
    <p:sldId id="346" r:id="rId15"/>
    <p:sldId id="380" r:id="rId16"/>
    <p:sldId id="379" r:id="rId17"/>
    <p:sldId id="383" r:id="rId18"/>
    <p:sldId id="351" r:id="rId19"/>
    <p:sldId id="361" r:id="rId20"/>
    <p:sldId id="3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9E00"/>
    <a:srgbClr val="93BFFF"/>
    <a:srgbClr val="D2A000"/>
    <a:srgbClr val="BDD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B3FEE-7483-4209-BA97-4EC53F9CFE8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584985D9-4209-460A-90FB-38BDEED0AE89}">
      <dgm:prSet phldrT="[Text]" custT="1"/>
      <dgm:spPr/>
      <dgm:t>
        <a:bodyPr/>
        <a:lstStyle/>
        <a:p>
          <a:r>
            <a:rPr lang="en-US" sz="2000" dirty="0"/>
            <a:t>Rising Costs</a:t>
          </a:r>
        </a:p>
      </dgm:t>
    </dgm:pt>
    <dgm:pt modelId="{CB05A945-938B-4E93-B5D9-A5AC133100E4}" type="parTrans" cxnId="{AC1D6A42-6173-4325-8FBA-FE73AA5D8372}">
      <dgm:prSet/>
      <dgm:spPr/>
      <dgm:t>
        <a:bodyPr/>
        <a:lstStyle/>
        <a:p>
          <a:endParaRPr lang="en-US"/>
        </a:p>
      </dgm:t>
    </dgm:pt>
    <dgm:pt modelId="{90CDB15B-48F0-4C28-B7C6-253E9F34555D}" type="sibTrans" cxnId="{AC1D6A42-6173-4325-8FBA-FE73AA5D8372}">
      <dgm:prSet/>
      <dgm:spPr>
        <a:solidFill>
          <a:srgbClr val="93BFFF"/>
        </a:solidFill>
      </dgm:spPr>
      <dgm:t>
        <a:bodyPr/>
        <a:lstStyle/>
        <a:p>
          <a:endParaRPr lang="en-US">
            <a:solidFill>
              <a:srgbClr val="FFC000"/>
            </a:solidFill>
            <a:highlight>
              <a:srgbClr val="FFFF00"/>
            </a:highlight>
          </a:endParaRPr>
        </a:p>
      </dgm:t>
    </dgm:pt>
    <dgm:pt modelId="{0473A433-9060-4382-B8A0-6E4273757892}">
      <dgm:prSet phldrT="[Text]" custT="1"/>
      <dgm:spPr/>
      <dgm:t>
        <a:bodyPr/>
        <a:lstStyle/>
        <a:p>
          <a:r>
            <a:rPr lang="en-US" sz="2000" dirty="0"/>
            <a:t>Transformation of Growth Model</a:t>
          </a:r>
        </a:p>
      </dgm:t>
    </dgm:pt>
    <dgm:pt modelId="{82C3F48F-0BF8-41ED-B6B2-2EFB79EB9902}" type="parTrans" cxnId="{D1D485F3-1370-4A0F-918C-7C39D65E8827}">
      <dgm:prSet/>
      <dgm:spPr/>
      <dgm:t>
        <a:bodyPr/>
        <a:lstStyle/>
        <a:p>
          <a:endParaRPr lang="en-US"/>
        </a:p>
      </dgm:t>
    </dgm:pt>
    <dgm:pt modelId="{837E382F-A497-4736-8938-0139C59AD674}" type="sibTrans" cxnId="{D1D485F3-1370-4A0F-918C-7C39D65E882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B24E0A99-7CB3-43E8-BF7C-ED17344AC60B}">
      <dgm:prSet phldrT="[Text]" custT="1"/>
      <dgm:spPr/>
      <dgm:t>
        <a:bodyPr/>
        <a:lstStyle/>
        <a:p>
          <a:r>
            <a:rPr lang="en-US" sz="2000" dirty="0"/>
            <a:t>Intelligent Manuf. &amp; High Value-added Services </a:t>
          </a:r>
        </a:p>
      </dgm:t>
    </dgm:pt>
    <dgm:pt modelId="{5237D02A-370B-49F0-BCB9-8FB08CE0481A}" type="parTrans" cxnId="{F7D57E5C-4228-4666-8BB0-19AEAADA5FB7}">
      <dgm:prSet/>
      <dgm:spPr/>
      <dgm:t>
        <a:bodyPr/>
        <a:lstStyle/>
        <a:p>
          <a:endParaRPr lang="en-US"/>
        </a:p>
      </dgm:t>
    </dgm:pt>
    <dgm:pt modelId="{697A9851-2CFD-49EA-BA0B-95284224AF0E}" type="sibTrans" cxnId="{F7D57E5C-4228-4666-8BB0-19AEAADA5FB7}">
      <dgm:prSet/>
      <dgm:spPr/>
      <dgm:t>
        <a:bodyPr/>
        <a:lstStyle/>
        <a:p>
          <a:endParaRPr lang="en-US"/>
        </a:p>
      </dgm:t>
    </dgm:pt>
    <dgm:pt modelId="{63F4468F-EDD7-4E6C-A0A6-6F3D5A8B5EED}" type="pres">
      <dgm:prSet presAssocID="{707B3FEE-7483-4209-BA97-4EC53F9CFE80}" presName="linearFlow" presStyleCnt="0">
        <dgm:presLayoutVars>
          <dgm:dir/>
          <dgm:resizeHandles val="exact"/>
        </dgm:presLayoutVars>
      </dgm:prSet>
      <dgm:spPr/>
    </dgm:pt>
    <dgm:pt modelId="{E9AD34B5-E63F-476A-A4DE-3677A346DF57}" type="pres">
      <dgm:prSet presAssocID="{584985D9-4209-460A-90FB-38BDEED0AE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92ABA9-7D7D-452C-8E19-BA7649EA5634}" type="pres">
      <dgm:prSet presAssocID="{90CDB15B-48F0-4C28-B7C6-253E9F34555D}" presName="spacerL" presStyleCnt="0"/>
      <dgm:spPr/>
    </dgm:pt>
    <dgm:pt modelId="{0BC47960-6D17-4456-AC70-D49F3C28FE20}" type="pres">
      <dgm:prSet presAssocID="{90CDB15B-48F0-4C28-B7C6-253E9F34555D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7BFED20A-92AC-4469-8D28-23A6B7A8F46A}" type="pres">
      <dgm:prSet presAssocID="{90CDB15B-48F0-4C28-B7C6-253E9F34555D}" presName="spacerR" presStyleCnt="0"/>
      <dgm:spPr/>
    </dgm:pt>
    <dgm:pt modelId="{51732A69-8773-49F3-9268-5842E63170A7}" type="pres">
      <dgm:prSet presAssocID="{0473A433-9060-4382-B8A0-6E42737578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443F66-18F7-4E3B-AA07-0C8953B8FDD1}" type="pres">
      <dgm:prSet presAssocID="{837E382F-A497-4736-8938-0139C59AD674}" presName="spacerL" presStyleCnt="0"/>
      <dgm:spPr/>
    </dgm:pt>
    <dgm:pt modelId="{401253B7-C5E5-418E-8266-B94455AC984F}" type="pres">
      <dgm:prSet presAssocID="{837E382F-A497-4736-8938-0139C59AD674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CC0BAFD-5A72-4603-9740-C20C75802CCE}" type="pres">
      <dgm:prSet presAssocID="{837E382F-A497-4736-8938-0139C59AD674}" presName="spacerR" presStyleCnt="0"/>
      <dgm:spPr/>
    </dgm:pt>
    <dgm:pt modelId="{7AEB7163-39F7-4804-8492-92E0C2C55F17}" type="pres">
      <dgm:prSet presAssocID="{B24E0A99-7CB3-43E8-BF7C-ED17344AC6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8901C3-6B0F-43F9-8732-1297500CAE8D}" type="presOf" srcId="{B24E0A99-7CB3-43E8-BF7C-ED17344AC60B}" destId="{7AEB7163-39F7-4804-8492-92E0C2C55F17}" srcOrd="0" destOrd="0" presId="urn:microsoft.com/office/officeart/2005/8/layout/equation1"/>
    <dgm:cxn modelId="{D1D485F3-1370-4A0F-918C-7C39D65E8827}" srcId="{707B3FEE-7483-4209-BA97-4EC53F9CFE80}" destId="{0473A433-9060-4382-B8A0-6E4273757892}" srcOrd="1" destOrd="0" parTransId="{82C3F48F-0BF8-41ED-B6B2-2EFB79EB9902}" sibTransId="{837E382F-A497-4736-8938-0139C59AD674}"/>
    <dgm:cxn modelId="{811BD6F2-7AFD-40C6-BCD6-3142E355339C}" type="presOf" srcId="{584985D9-4209-460A-90FB-38BDEED0AE89}" destId="{E9AD34B5-E63F-476A-A4DE-3677A346DF57}" srcOrd="0" destOrd="0" presId="urn:microsoft.com/office/officeart/2005/8/layout/equation1"/>
    <dgm:cxn modelId="{7BAF3D3D-3DD3-4629-96C8-D56186A6BAE3}" type="presOf" srcId="{0473A433-9060-4382-B8A0-6E4273757892}" destId="{51732A69-8773-49F3-9268-5842E63170A7}" srcOrd="0" destOrd="0" presId="urn:microsoft.com/office/officeart/2005/8/layout/equation1"/>
    <dgm:cxn modelId="{2D3558D9-C82E-4264-9C7C-D34B44D80036}" type="presOf" srcId="{837E382F-A497-4736-8938-0139C59AD674}" destId="{401253B7-C5E5-418E-8266-B94455AC984F}" srcOrd="0" destOrd="0" presId="urn:microsoft.com/office/officeart/2005/8/layout/equation1"/>
    <dgm:cxn modelId="{DF0BFC98-81BF-4DDC-8272-1E0C158EB1A9}" type="presOf" srcId="{707B3FEE-7483-4209-BA97-4EC53F9CFE80}" destId="{63F4468F-EDD7-4E6C-A0A6-6F3D5A8B5EED}" srcOrd="0" destOrd="0" presId="urn:microsoft.com/office/officeart/2005/8/layout/equation1"/>
    <dgm:cxn modelId="{F7D57E5C-4228-4666-8BB0-19AEAADA5FB7}" srcId="{707B3FEE-7483-4209-BA97-4EC53F9CFE80}" destId="{B24E0A99-7CB3-43E8-BF7C-ED17344AC60B}" srcOrd="2" destOrd="0" parTransId="{5237D02A-370B-49F0-BCB9-8FB08CE0481A}" sibTransId="{697A9851-2CFD-49EA-BA0B-95284224AF0E}"/>
    <dgm:cxn modelId="{B82D3188-4877-41ED-9B90-5F8DF6E14373}" type="presOf" srcId="{90CDB15B-48F0-4C28-B7C6-253E9F34555D}" destId="{0BC47960-6D17-4456-AC70-D49F3C28FE20}" srcOrd="0" destOrd="0" presId="urn:microsoft.com/office/officeart/2005/8/layout/equation1"/>
    <dgm:cxn modelId="{AC1D6A42-6173-4325-8FBA-FE73AA5D8372}" srcId="{707B3FEE-7483-4209-BA97-4EC53F9CFE80}" destId="{584985D9-4209-460A-90FB-38BDEED0AE89}" srcOrd="0" destOrd="0" parTransId="{CB05A945-938B-4E93-B5D9-A5AC133100E4}" sibTransId="{90CDB15B-48F0-4C28-B7C6-253E9F34555D}"/>
    <dgm:cxn modelId="{2B6C7CCB-34CA-45BF-82EA-905A60E2FB4A}" type="presParOf" srcId="{63F4468F-EDD7-4E6C-A0A6-6F3D5A8B5EED}" destId="{E9AD34B5-E63F-476A-A4DE-3677A346DF57}" srcOrd="0" destOrd="0" presId="urn:microsoft.com/office/officeart/2005/8/layout/equation1"/>
    <dgm:cxn modelId="{AFFE5031-B940-40AD-A851-5E85878FDA55}" type="presParOf" srcId="{63F4468F-EDD7-4E6C-A0A6-6F3D5A8B5EED}" destId="{C792ABA9-7D7D-452C-8E19-BA7649EA5634}" srcOrd="1" destOrd="0" presId="urn:microsoft.com/office/officeart/2005/8/layout/equation1"/>
    <dgm:cxn modelId="{685151A8-1320-4F20-A94A-D73F305F800C}" type="presParOf" srcId="{63F4468F-EDD7-4E6C-A0A6-6F3D5A8B5EED}" destId="{0BC47960-6D17-4456-AC70-D49F3C28FE20}" srcOrd="2" destOrd="0" presId="urn:microsoft.com/office/officeart/2005/8/layout/equation1"/>
    <dgm:cxn modelId="{4D71990D-0DCC-4E5C-8D26-55F6F22745F0}" type="presParOf" srcId="{63F4468F-EDD7-4E6C-A0A6-6F3D5A8B5EED}" destId="{7BFED20A-92AC-4469-8D28-23A6B7A8F46A}" srcOrd="3" destOrd="0" presId="urn:microsoft.com/office/officeart/2005/8/layout/equation1"/>
    <dgm:cxn modelId="{B9942FF9-F4A3-4916-921E-04E347AB99D5}" type="presParOf" srcId="{63F4468F-EDD7-4E6C-A0A6-6F3D5A8B5EED}" destId="{51732A69-8773-49F3-9268-5842E63170A7}" srcOrd="4" destOrd="0" presId="urn:microsoft.com/office/officeart/2005/8/layout/equation1"/>
    <dgm:cxn modelId="{E10A9442-54C9-45DD-BD60-ACBB39EE1971}" type="presParOf" srcId="{63F4468F-EDD7-4E6C-A0A6-6F3D5A8B5EED}" destId="{EE443F66-18F7-4E3B-AA07-0C8953B8FDD1}" srcOrd="5" destOrd="0" presId="urn:microsoft.com/office/officeart/2005/8/layout/equation1"/>
    <dgm:cxn modelId="{FD10A939-CE59-4E7E-8321-F6D5C9DDE51D}" type="presParOf" srcId="{63F4468F-EDD7-4E6C-A0A6-6F3D5A8B5EED}" destId="{401253B7-C5E5-418E-8266-B94455AC984F}" srcOrd="6" destOrd="0" presId="urn:microsoft.com/office/officeart/2005/8/layout/equation1"/>
    <dgm:cxn modelId="{7C87F083-4D7F-4840-9840-D4E8B6EACFE9}" type="presParOf" srcId="{63F4468F-EDD7-4E6C-A0A6-6F3D5A8B5EED}" destId="{5CC0BAFD-5A72-4603-9740-C20C75802CCE}" srcOrd="7" destOrd="0" presId="urn:microsoft.com/office/officeart/2005/8/layout/equation1"/>
    <dgm:cxn modelId="{B1E90B47-D6F7-40DD-A9E7-3CA20F8A9E7E}" type="presParOf" srcId="{63F4468F-EDD7-4E6C-A0A6-6F3D5A8B5EED}" destId="{7AEB7163-39F7-4804-8492-92E0C2C55F1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D34B5-E63F-476A-A4DE-3677A346DF57}">
      <dsp:nvSpPr>
        <dsp:cNvPr id="0" name=""/>
        <dsp:cNvSpPr/>
      </dsp:nvSpPr>
      <dsp:spPr>
        <a:xfrm>
          <a:off x="1371" y="1656701"/>
          <a:ext cx="1817396" cy="18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Rising Costs</a:t>
          </a:r>
        </a:p>
      </dsp:txBody>
      <dsp:txXfrm>
        <a:off x="267522" y="1922852"/>
        <a:ext cx="1285094" cy="1285094"/>
      </dsp:txXfrm>
    </dsp:sp>
    <dsp:sp modelId="{0BC47960-6D17-4456-AC70-D49F3C28FE20}">
      <dsp:nvSpPr>
        <dsp:cNvPr id="0" name=""/>
        <dsp:cNvSpPr/>
      </dsp:nvSpPr>
      <dsp:spPr>
        <a:xfrm>
          <a:off x="1966339" y="2038355"/>
          <a:ext cx="1054089" cy="1054089"/>
        </a:xfrm>
        <a:prstGeom prst="mathPlus">
          <a:avLst/>
        </a:prstGeom>
        <a:solidFill>
          <a:srgbClr val="93B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rgbClr val="FFC000"/>
            </a:solidFill>
            <a:highlight>
              <a:srgbClr val="FFFF00"/>
            </a:highlight>
          </a:endParaRPr>
        </a:p>
      </dsp:txBody>
      <dsp:txXfrm>
        <a:off x="2106058" y="2441439"/>
        <a:ext cx="774651" cy="247921"/>
      </dsp:txXfrm>
    </dsp:sp>
    <dsp:sp modelId="{51732A69-8773-49F3-9268-5842E63170A7}">
      <dsp:nvSpPr>
        <dsp:cNvPr id="0" name=""/>
        <dsp:cNvSpPr/>
      </dsp:nvSpPr>
      <dsp:spPr>
        <a:xfrm>
          <a:off x="3168001" y="1656701"/>
          <a:ext cx="1817396" cy="18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Transformation of Growth Model</a:t>
          </a:r>
        </a:p>
      </dsp:txBody>
      <dsp:txXfrm>
        <a:off x="3434152" y="1922852"/>
        <a:ext cx="1285094" cy="1285094"/>
      </dsp:txXfrm>
    </dsp:sp>
    <dsp:sp modelId="{401253B7-C5E5-418E-8266-B94455AC984F}">
      <dsp:nvSpPr>
        <dsp:cNvPr id="0" name=""/>
        <dsp:cNvSpPr/>
      </dsp:nvSpPr>
      <dsp:spPr>
        <a:xfrm>
          <a:off x="5132970" y="2038355"/>
          <a:ext cx="1054089" cy="1054089"/>
        </a:xfrm>
        <a:prstGeom prst="mathEqual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/>
        </a:p>
      </dsp:txBody>
      <dsp:txXfrm>
        <a:off x="5272689" y="2255497"/>
        <a:ext cx="774651" cy="619805"/>
      </dsp:txXfrm>
    </dsp:sp>
    <dsp:sp modelId="{7AEB7163-39F7-4804-8492-92E0C2C55F17}">
      <dsp:nvSpPr>
        <dsp:cNvPr id="0" name=""/>
        <dsp:cNvSpPr/>
      </dsp:nvSpPr>
      <dsp:spPr>
        <a:xfrm>
          <a:off x="6334632" y="1656701"/>
          <a:ext cx="1817396" cy="181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Intelligent Manuf. &amp; High Value-added Services </a:t>
          </a:r>
        </a:p>
      </dsp:txBody>
      <dsp:txXfrm>
        <a:off x="6600783" y="1922852"/>
        <a:ext cx="1285094" cy="128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AF61-EA84-4B8D-895C-6B2B13BA2DD3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9FC5-9CE9-4CE2-AF13-D7A338D90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72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91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F40B68-5D26-4D35-85C3-5EC1EA0F1049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181500-4096-47CE-856F-0F10540F0E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oftwearautomation.com/produc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248400" cy="22568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D2A000"/>
                </a:solidFill>
              </a:rPr>
              <a:t>The Impact of New Technologies on Global Value </a:t>
            </a:r>
            <a:r>
              <a:rPr lang="en-US" altLang="zh-CN" sz="4000" dirty="0">
                <a:solidFill>
                  <a:srgbClr val="D2A000"/>
                </a:solidFill>
              </a:rPr>
              <a:t>Chains</a:t>
            </a:r>
            <a:br>
              <a:rPr lang="en-US" altLang="zh-CN" sz="4000" dirty="0">
                <a:solidFill>
                  <a:srgbClr val="D2A000"/>
                </a:solidFill>
              </a:rPr>
            </a:br>
            <a:r>
              <a:rPr lang="en-US" sz="1300" dirty="0">
                <a:solidFill>
                  <a:srgbClr val="D2A000"/>
                </a:solidFill>
              </a:rPr>
              <a:t/>
            </a:r>
            <a:br>
              <a:rPr lang="en-US" sz="1300" dirty="0">
                <a:solidFill>
                  <a:srgbClr val="D2A000"/>
                </a:solidFill>
              </a:rPr>
            </a:br>
            <a:r>
              <a:rPr lang="zh-CN" altLang="en-US" sz="4000" dirty="0">
                <a:solidFill>
                  <a:srgbClr val="D2A000"/>
                </a:solidFill>
              </a:rPr>
              <a:t>“新技术对全球价值链的冲击”</a:t>
            </a:r>
            <a:endParaRPr lang="en-US" dirty="0">
              <a:solidFill>
                <a:srgbClr val="D2A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28008" y="3200400"/>
            <a:ext cx="6934200" cy="3276600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3200" dirty="0"/>
          </a:p>
          <a:p>
            <a:pPr algn="ctr"/>
            <a:r>
              <a:rPr lang="en-US" sz="3200" dirty="0"/>
              <a:t>Douglas </a:t>
            </a:r>
            <a:r>
              <a:rPr lang="en-US" sz="3200" dirty="0" err="1"/>
              <a:t>Zhihua</a:t>
            </a:r>
            <a:r>
              <a:rPr lang="en-US" sz="3200" dirty="0"/>
              <a:t> Zeng (</a:t>
            </a:r>
            <a:r>
              <a:rPr lang="zh-CN" altLang="en-US" sz="3200" dirty="0"/>
              <a:t>曾智华</a:t>
            </a:r>
            <a:r>
              <a:rPr lang="en-US" altLang="zh-CN" sz="3200" dirty="0"/>
              <a:t>)</a:t>
            </a:r>
            <a:endParaRPr lang="en-US" sz="3200" dirty="0"/>
          </a:p>
          <a:p>
            <a:pPr algn="ctr"/>
            <a:r>
              <a:rPr lang="en-US" sz="3200" dirty="0"/>
              <a:t>Sr. Economist, World Bank</a:t>
            </a:r>
          </a:p>
          <a:p>
            <a:pPr algn="ctr"/>
            <a:r>
              <a:rPr lang="en-US" sz="3200" dirty="0"/>
              <a:t>(</a:t>
            </a:r>
            <a:r>
              <a:rPr lang="zh-CN" altLang="en-US" sz="3200" dirty="0"/>
              <a:t>世界银行高级经济学家</a:t>
            </a:r>
            <a:r>
              <a:rPr lang="en-US" altLang="zh-CN" sz="3200" dirty="0"/>
              <a:t>)</a:t>
            </a:r>
            <a:endParaRPr lang="en-US" sz="3200" dirty="0"/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altLang="zh-CN" sz="3200" dirty="0"/>
              <a:t>September </a:t>
            </a:r>
            <a:r>
              <a:rPr lang="en-US" sz="3200" dirty="0"/>
              <a:t>201</a:t>
            </a:r>
            <a:r>
              <a:rPr lang="en-US" altLang="zh-CN" sz="3200" dirty="0"/>
              <a:t>7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7" name="Picture 8" descr="darker_blue">
            <a:extLst>
              <a:ext uri="{FF2B5EF4-FFF2-40B4-BE49-F238E27FC236}">
                <a16:creationId xmlns:a16="http://schemas.microsoft.com/office/drawing/2014/main" xmlns="" id="{C2F80F0B-295E-4085-8622-108478449F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372" y="5410200"/>
            <a:ext cx="925765" cy="95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828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99CBB-AD71-42FF-811F-B9247104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Means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36D09A-2878-4582-8ED5-DB2BDBF80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/>
          </a:bodyPr>
          <a:lstStyle/>
          <a:p>
            <a:r>
              <a:rPr lang="en-US" dirty="0"/>
              <a:t>The “bar” for establishing or maintaining competitiveness in global manufacturing will likely be higher in the future</a:t>
            </a:r>
          </a:p>
          <a:p>
            <a:endParaRPr lang="en-US" dirty="0"/>
          </a:p>
          <a:p>
            <a:r>
              <a:rPr lang="en-US" dirty="0"/>
              <a:t> Manufacturing export-led development will likely be more challenging given laborsaving technologies and increased demand for quick turnaround customized goods</a:t>
            </a:r>
          </a:p>
        </p:txBody>
      </p:sp>
    </p:spTree>
    <p:extLst>
      <p:ext uri="{BB962C8B-B14F-4D97-AF65-F5344CB8AC3E}">
        <p14:creationId xmlns:p14="http://schemas.microsoft.com/office/powerpoint/2010/main" xmlns="" val="11169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Impact 1</a:t>
            </a:r>
            <a:r>
              <a:rPr lang="en-US" dirty="0"/>
              <a:t>: “Demographic Dividend” or “Demographic Nightmare”?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638288" cy="4419600"/>
          </a:xfrm>
        </p:spPr>
        <p:txBody>
          <a:bodyPr>
            <a:normAutofit fontScale="92500"/>
          </a:bodyPr>
          <a:lstStyle/>
          <a:p>
            <a:r>
              <a:rPr lang="en-US" dirty="0"/>
              <a:t>Advances in automation could derail hopes of creating millions of low-paid jobs in sectors such as textiles.</a:t>
            </a:r>
          </a:p>
          <a:p>
            <a:r>
              <a:rPr lang="en-US" dirty="0"/>
              <a:t>The World Bank estimates that the South Asia region alone will add 1.0 -1.2m new workers to the labor market each month for the next two decades — 240m people.</a:t>
            </a:r>
          </a:p>
          <a:p>
            <a:r>
              <a:rPr lang="en-US" dirty="0"/>
              <a:t>Automation threatens 85% of jobs in Ethiopia and many more across emerging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2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5F5C9-51F0-43E3-BC52-20AA3E9B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835" y="0"/>
            <a:ext cx="7862455" cy="990600"/>
          </a:xfrm>
        </p:spPr>
        <p:txBody>
          <a:bodyPr>
            <a:normAutofit fontScale="90000"/>
          </a:bodyPr>
          <a:lstStyle/>
          <a:p>
            <a:r>
              <a:rPr lang="en-US" sz="3600" i="1" dirty="0"/>
              <a:t>Impact 2</a:t>
            </a:r>
            <a:r>
              <a:rPr lang="en-US" i="1" dirty="0"/>
              <a:t>: </a:t>
            </a:r>
            <a:r>
              <a:rPr lang="en-US" sz="4000" dirty="0"/>
              <a:t>Premature De-industrialization?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771F42-3A93-493C-ADBB-969CE7B2C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6" y="914400"/>
            <a:ext cx="749808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9884B5-7F2A-455E-B5B9-ADD2503B5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804949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24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1EBAB-2213-4958-8F09-325DF477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Industrial 4.0 is the “Perfect Storm” for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BB5E28-9EA2-4D46-BBF2-3D09E6CB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025" y="1752600"/>
            <a:ext cx="7498080" cy="4343400"/>
          </a:xfrm>
        </p:spPr>
        <p:txBody>
          <a:bodyPr/>
          <a:lstStyle/>
          <a:p>
            <a:r>
              <a:rPr lang="en-US" dirty="0"/>
              <a:t>China has reached the peak of traditional manufacturing activities;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CDDAE77-8FC7-4953-841E-6448E5D42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34110401"/>
              </p:ext>
            </p:extLst>
          </p:nvPr>
        </p:nvGraphicFramePr>
        <p:xfrm>
          <a:off x="609600" y="1905000"/>
          <a:ext cx="81534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0666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12" y="152400"/>
            <a:ext cx="8094388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China’s Share of Global Manufacturing Value Added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8763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2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966F2-736C-4FCD-A7E5-EAF34AF3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Domestic value added by sector for China, 1995 and 2011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CE2473-BEAE-4616-B159-679C1FEA0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5140C0-660E-45A5-A084-0B7E7F830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47800"/>
            <a:ext cx="912876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3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35AB8-032E-4624-B8E6-5268FFD2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change in manufacturing wages, 2003-10 (percent)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C912C1-C511-4493-A522-9B876CA1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586DD3-289E-4FF0-84FB-D7593D5F7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94311"/>
            <a:ext cx="7467600" cy="46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83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14F8D-470B-49F1-8B99-206A22105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Embrace the New Technology 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206AC-84A9-49C3-9611-B57BFE7D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648200"/>
          </a:xfrm>
        </p:spPr>
        <p:txBody>
          <a:bodyPr/>
          <a:lstStyle/>
          <a:p>
            <a:r>
              <a:rPr lang="en-US" b="1" i="1" dirty="0">
                <a:solidFill>
                  <a:srgbClr val="D2A000"/>
                </a:solidFill>
              </a:rPr>
              <a:t>Requires better</a:t>
            </a:r>
            <a:r>
              <a:rPr lang="en-US" dirty="0"/>
              <a:t>: ICT infrastructure, connectivity, skills, regulatory framework for the data ecosystem, and intellectual property rights;  </a:t>
            </a:r>
            <a:r>
              <a:rPr lang="en-US" b="1" i="1" dirty="0"/>
              <a:t>therefore</a:t>
            </a:r>
          </a:p>
          <a:p>
            <a:r>
              <a:rPr lang="en-US" b="1" i="1" dirty="0">
                <a:solidFill>
                  <a:srgbClr val="D2A000"/>
                </a:solidFill>
              </a:rPr>
              <a:t>Government needs to build a conducive business environment </a:t>
            </a:r>
            <a:r>
              <a:rPr lang="en-US" dirty="0"/>
              <a:t>in line with these requirements to proactively facilitate the adoption of new technologies.</a:t>
            </a:r>
          </a:p>
        </p:txBody>
      </p:sp>
    </p:spTree>
    <p:extLst>
      <p:ext uri="{BB962C8B-B14F-4D97-AF65-F5344CB8AC3E}">
        <p14:creationId xmlns:p14="http://schemas.microsoft.com/office/powerpoint/2010/main" xmlns="" val="100514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985373" cy="904315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</a:rPr>
              <a:t>A New Strategy for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772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</a:rPr>
              <a:t>What to do?</a:t>
            </a:r>
          </a:p>
          <a:p>
            <a:pPr marL="0" indent="0">
              <a:buNone/>
            </a:pPr>
            <a:endParaRPr lang="en-US" sz="2400" b="1" dirty="0">
              <a:solidFill>
                <a:srgbClr val="92D050"/>
              </a:solidFill>
            </a:endParaRPr>
          </a:p>
          <a:p>
            <a:pPr>
              <a:buAutoNum type="arabicPeriod"/>
            </a:pPr>
            <a:r>
              <a:rPr lang="en-US" dirty="0"/>
              <a:t> Promoting technology innovation and industrial upgrading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 Opening up the service sectors and encouraging more competitions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dirty="0"/>
              <a:t> Stimulating green industries</a:t>
            </a:r>
          </a:p>
        </p:txBody>
      </p:sp>
    </p:spTree>
    <p:extLst>
      <p:ext uri="{BB962C8B-B14F-4D97-AF65-F5344CB8AC3E}">
        <p14:creationId xmlns:p14="http://schemas.microsoft.com/office/powerpoint/2010/main" xmlns="" val="4157522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Greatly Strengthen China’s Innovation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464583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Strengthen IPR</a:t>
            </a:r>
          </a:p>
          <a:p>
            <a:r>
              <a:rPr lang="en-US" sz="3000" dirty="0"/>
              <a:t>Encourage fair competitions</a:t>
            </a:r>
          </a:p>
          <a:p>
            <a:r>
              <a:rPr lang="en-US" sz="3000" dirty="0"/>
              <a:t>Increase the relevance of R&amp;D (reform the higher education system)</a:t>
            </a:r>
          </a:p>
          <a:p>
            <a:r>
              <a:rPr lang="en-US" sz="3000" dirty="0"/>
              <a:t>Promote the organizational and management innovation</a:t>
            </a:r>
          </a:p>
          <a:p>
            <a:r>
              <a:rPr lang="en-US" sz="3000" dirty="0"/>
              <a:t>Enhance the technology diffusion &amp; skills training (especially SMEs)</a:t>
            </a:r>
          </a:p>
          <a:p>
            <a:r>
              <a:rPr lang="en-US" sz="3000" dirty="0"/>
              <a:t>Strengthen the quality and standards</a:t>
            </a:r>
          </a:p>
          <a:p>
            <a:r>
              <a:rPr lang="en-US" altLang="zh-CN" sz="3000" dirty="0"/>
              <a:t>Foster a culture of innovation</a:t>
            </a:r>
          </a:p>
          <a:p>
            <a:endParaRPr lang="en-US" altLang="zh-CN" sz="2100" dirty="0"/>
          </a:p>
          <a:p>
            <a:pPr marL="0" indent="0">
              <a:buNone/>
            </a:pPr>
            <a:r>
              <a:rPr lang="en-US" sz="1650" dirty="0"/>
              <a:t> </a:t>
            </a:r>
            <a:r>
              <a:rPr lang="zh-CN" altLang="en-US" sz="1650" i="1" dirty="0"/>
              <a:t>（曾智华：中国能否成为全球创新大国？</a:t>
            </a:r>
            <a:r>
              <a:rPr lang="en-US" altLang="zh-CN" sz="1650" i="1" dirty="0"/>
              <a:t>《</a:t>
            </a:r>
            <a:r>
              <a:rPr lang="zh-CN" altLang="en-US" sz="1650" i="1" dirty="0"/>
              <a:t>财新</a:t>
            </a:r>
            <a:r>
              <a:rPr lang="en-US" altLang="zh-CN" sz="1650" i="1" dirty="0"/>
              <a:t>》2015</a:t>
            </a:r>
            <a:r>
              <a:rPr lang="zh-CN" altLang="en-US" sz="1650" i="1" dirty="0"/>
              <a:t>年</a:t>
            </a:r>
            <a:r>
              <a:rPr lang="en-US" altLang="zh-CN" sz="1650" i="1" dirty="0"/>
              <a:t>11</a:t>
            </a:r>
            <a:r>
              <a:rPr lang="zh-CN" altLang="en-US" sz="1650" i="1" dirty="0"/>
              <a:t>月</a:t>
            </a:r>
            <a:r>
              <a:rPr lang="en-US" altLang="zh-CN" sz="1650" i="1" dirty="0"/>
              <a:t>23</a:t>
            </a:r>
            <a:r>
              <a:rPr lang="zh-CN" altLang="en-US" sz="1650" i="1" dirty="0"/>
              <a:t>日。</a:t>
            </a:r>
            <a:endParaRPr lang="en-US" sz="1650" i="1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58953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Structure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7638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/>
              <a:t>The Challenges of 4</a:t>
            </a:r>
            <a:r>
              <a:rPr lang="en-US" baseline="30000" dirty="0"/>
              <a:t>th</a:t>
            </a:r>
            <a:r>
              <a:rPr lang="en-US" dirty="0"/>
              <a:t> Industrial Revolution</a:t>
            </a:r>
          </a:p>
          <a:p>
            <a:r>
              <a:rPr lang="en-US" dirty="0"/>
              <a:t>Future Trends of Manufacturing &amp; Global Value Chains </a:t>
            </a:r>
          </a:p>
          <a:p>
            <a:r>
              <a:rPr lang="en-US" dirty="0"/>
              <a:t>Impact of New Technologies on Emerging Countries and the Clothing Sector</a:t>
            </a:r>
          </a:p>
          <a:p>
            <a:r>
              <a:rPr lang="en-US" dirty="0"/>
              <a:t>How to Embrace the New Technology Age?</a:t>
            </a:r>
          </a:p>
          <a:p>
            <a:r>
              <a:rPr lang="en-US" dirty="0"/>
              <a:t>A New Strategy for China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36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40" name="Rectangle 44"/>
          <p:cNvSpPr>
            <a:spLocks noChangeArrowheads="1"/>
          </p:cNvSpPr>
          <p:nvPr/>
        </p:nvSpPr>
        <p:spPr bwMode="auto">
          <a:xfrm>
            <a:off x="1676400" y="3124200"/>
            <a:ext cx="58293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Thank you very much! 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  <a:sym typeface="Wingdings" panose="05000000000000000000" pitchFamily="2" charset="2"/>
              </a:rPr>
              <a:t></a:t>
            </a: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sz="2800" b="1" dirty="0">
                <a:solidFill>
                  <a:schemeClr val="folHlink"/>
                </a:solidFill>
                <a:latin typeface="Arial" charset="0"/>
              </a:rPr>
            </a:b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/>
            </a:r>
            <a:br>
              <a:rPr lang="en-US" sz="2800" b="1" dirty="0">
                <a:solidFill>
                  <a:schemeClr val="folHlink"/>
                </a:solidFill>
                <a:latin typeface="Arial" charset="0"/>
              </a:rPr>
            </a:br>
            <a:r>
              <a:rPr lang="en-US" sz="2800" b="1" dirty="0">
                <a:solidFill>
                  <a:schemeClr val="folHlink"/>
                </a:solidFill>
                <a:latin typeface="Arial" charset="0"/>
              </a:rPr>
              <a:t>Zzeng@worldbank.org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7620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80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4</a:t>
            </a:r>
            <a:r>
              <a:rPr lang="en-US" altLang="zh-CN" baseline="30000" dirty="0"/>
              <a:t>th</a:t>
            </a:r>
            <a:r>
              <a:rPr lang="en-US" altLang="zh-CN" dirty="0"/>
              <a:t>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417638"/>
            <a:ext cx="8915401" cy="53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03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34" y="457200"/>
            <a:ext cx="7543800" cy="52107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Automation/AI is Threatening the Traditional Clothing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835" y="1447800"/>
            <a:ext cx="7576456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Atlanta, the </a:t>
            </a:r>
            <a:r>
              <a:rPr lang="en-US" dirty="0">
                <a:hlinkClick r:id="rId2"/>
              </a:rPr>
              <a:t>“</a:t>
            </a:r>
            <a:r>
              <a:rPr lang="en-US" dirty="0" err="1">
                <a:hlinkClick r:id="rId2"/>
              </a:rPr>
              <a:t>Sewbot</a:t>
            </a:r>
            <a:r>
              <a:rPr lang="en-US" dirty="0">
                <a:hlinkClick r:id="rId2"/>
              </a:rPr>
              <a:t>” technology</a:t>
            </a:r>
            <a:r>
              <a:rPr lang="en-US" dirty="0"/>
              <a:t>, being developed by </a:t>
            </a:r>
            <a:r>
              <a:rPr lang="en-US" dirty="0" err="1"/>
              <a:t>Softwear</a:t>
            </a:r>
            <a:r>
              <a:rPr lang="en-US" dirty="0"/>
              <a:t> Automation, aims to automate the entire clothes-making process. </a:t>
            </a:r>
          </a:p>
          <a:p>
            <a:r>
              <a:rPr lang="en-US" dirty="0"/>
              <a:t>Meanwhile, a robot sewing process created by US start-up </a:t>
            </a:r>
            <a:r>
              <a:rPr lang="en-US" dirty="0" err="1"/>
              <a:t>Sewbo</a:t>
            </a:r>
            <a:r>
              <a:rPr lang="en-US" dirty="0"/>
              <a:t>, will allow computers to control the stitching of T-shirts.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86AC50-84D0-4C41-B2EC-DEB167F75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2" y="4192503"/>
            <a:ext cx="4495800" cy="2530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3DD8F9-FCD3-4B64-8E23-904AF8D550D8}"/>
              </a:ext>
            </a:extLst>
          </p:cNvPr>
          <p:cNvSpPr/>
          <p:nvPr/>
        </p:nvSpPr>
        <p:spPr>
          <a:xfrm>
            <a:off x="4813663" y="4325330"/>
            <a:ext cx="3899857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D09E00"/>
                </a:solidFill>
              </a:rPr>
              <a:t>It is only a matter of time before this technology disrupts the economic model of large parts of the developing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70572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39095-E0C1-4C12-BCA1-B9B6DA15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robots by high-income countries, 1993 to 2015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65DD97-02AE-4A91-B698-BF16ABCAE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4C6506-4692-4701-9891-762FE542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69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44E00-146A-475E-BF5B-A7343A32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robots by manufacturing sector, World, 1993-2015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2E7AB-34D3-41D3-9F3A-3B0F9A7AA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24AFF5-9C19-4895-B65D-D0A3F323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1447800"/>
            <a:ext cx="9133114" cy="53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07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4AE30-8795-4629-8464-21AD9713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62345"/>
            <a:ext cx="7498080" cy="1143000"/>
          </a:xfrm>
        </p:spPr>
        <p:txBody>
          <a:bodyPr/>
          <a:lstStyle/>
          <a:p>
            <a:r>
              <a:rPr lang="en-US" dirty="0"/>
              <a:t>Rapidly Expanding 3-D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8C063C-88AA-4543-ACF4-7D8F58299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12272"/>
            <a:ext cx="7498080" cy="13655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3D printing is set to revolutionize manufacturing procedures worldwide. According to </a:t>
            </a:r>
            <a:r>
              <a:rPr lang="en-US" dirty="0" err="1"/>
              <a:t>Netscribes</a:t>
            </a:r>
            <a:r>
              <a:rPr lang="en-US" dirty="0"/>
              <a:t>, the global 3D printing market will grow at a Compound Annual Growth Rate (CAGR) of 25.5% to reach USD 8.7 billion by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885FAC-37B5-4B03-BBAC-D6063E23F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48" y="2473036"/>
            <a:ext cx="7010400" cy="43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38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B99CF-0C0D-4950-A6A6-75064C6B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17" y="20782"/>
            <a:ext cx="7807071" cy="1143000"/>
          </a:xfrm>
        </p:spPr>
        <p:txBody>
          <a:bodyPr>
            <a:noAutofit/>
          </a:bodyPr>
          <a:lstStyle/>
          <a:p>
            <a:r>
              <a:rPr lang="en-US" sz="3600" dirty="0"/>
              <a:t>3-D Printing Impact Across Industries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74564E-A287-4C99-B1EC-A4FF53D8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03682E-7381-43A2-AE6B-6C241A87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9" y="1125989"/>
            <a:ext cx="9119080" cy="1100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89DE66-673E-42B6-B6D8-B202FDB81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1" y="2226811"/>
            <a:ext cx="90537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99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7040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Manufacturing &amp; Global Value Chains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3655" y="1250603"/>
            <a:ext cx="2837688" cy="2133600"/>
          </a:xfrm>
        </p:spPr>
      </p:pic>
      <p:sp>
        <p:nvSpPr>
          <p:cNvPr id="5" name="Rectangle 4"/>
          <p:cNvSpPr/>
          <p:nvPr/>
        </p:nvSpPr>
        <p:spPr>
          <a:xfrm>
            <a:off x="1143000" y="1571990"/>
            <a:ext cx="49530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Lato"/>
              </a:rPr>
              <a:t>Automation + Internet of Things (</a:t>
            </a:r>
            <a:r>
              <a:rPr lang="en-US" sz="2800" b="1" dirty="0" err="1">
                <a:solidFill>
                  <a:srgbClr val="222222"/>
                </a:solidFill>
                <a:latin typeface="Lato"/>
              </a:rPr>
              <a:t>IoT</a:t>
            </a:r>
            <a:r>
              <a:rPr lang="en-US" sz="2800" b="1" dirty="0">
                <a:solidFill>
                  <a:srgbClr val="222222"/>
                </a:solidFill>
                <a:latin typeface="Lato"/>
              </a:rPr>
              <a:t>) + 3D Printing = Future of Manufacturing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143000" y="3581400"/>
            <a:ext cx="7790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Lato"/>
              </a:rPr>
              <a:t>More complex design capabilities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Lato"/>
              </a:rPr>
              <a:t>Reduced lead time for parts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Lato"/>
              </a:rPr>
              <a:t>Improvements in manufacturing efficiency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Manufacturing are likely to be more de-centralized, moving away from prior focus on driving efficiency through economy of scale, and will be more focus on producing tailored products within close proximity to end customers.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222222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019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9992</TotalTime>
  <Words>549</Words>
  <Application>Microsoft Office PowerPoint</Application>
  <PresentationFormat>全屏显示(4:3)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Solstice</vt:lpstr>
      <vt:lpstr>The Impact of New Technologies on Global Value Chains  “新技术对全球价值链的冲击”</vt:lpstr>
      <vt:lpstr>Presentation Structure </vt:lpstr>
      <vt:lpstr>The 4th Industrial Revolution</vt:lpstr>
      <vt:lpstr>Automation/AI is Threatening the Traditional Clothing Sector</vt:lpstr>
      <vt:lpstr>Use of robots by high-income countries, 1993 to 2015 </vt:lpstr>
      <vt:lpstr>Use of robots by manufacturing sector, World, 1993-2015 </vt:lpstr>
      <vt:lpstr>Rapidly Expanding 3-D Market</vt:lpstr>
      <vt:lpstr>3-D Printing Impact Across Industries </vt:lpstr>
      <vt:lpstr>Future Manufacturing &amp; Global Value Chains</vt:lpstr>
      <vt:lpstr>Which Means …</vt:lpstr>
      <vt:lpstr>Impact 1: “Demographic Dividend” or “Demographic Nightmare”? </vt:lpstr>
      <vt:lpstr>Impact 2: Premature De-industrialization?</vt:lpstr>
      <vt:lpstr>Industrial 4.0 is the “Perfect Storm” for China</vt:lpstr>
      <vt:lpstr>China’s Share of Global Manufacturing Value Added</vt:lpstr>
      <vt:lpstr>Domestic value added by sector for China, 1995 and 2011 </vt:lpstr>
      <vt:lpstr>Percent change in manufacturing wages, 2003-10 (percent)</vt:lpstr>
      <vt:lpstr>How to Embrace the New Technology Age?</vt:lpstr>
      <vt:lpstr>A New Strategy for China</vt:lpstr>
      <vt:lpstr>Greatly Strengthen China’s Innovation Capacity</vt:lpstr>
      <vt:lpstr>幻灯片 20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Zhihua Zeng</dc:creator>
  <cp:lastModifiedBy>Windows 用户</cp:lastModifiedBy>
  <cp:revision>135</cp:revision>
  <dcterms:created xsi:type="dcterms:W3CDTF">2014-05-19T14:30:14Z</dcterms:created>
  <dcterms:modified xsi:type="dcterms:W3CDTF">2017-10-12T15:18:04Z</dcterms:modified>
</cp:coreProperties>
</file>